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273" r:id="rId2"/>
    <p:sldId id="258" r:id="rId3"/>
    <p:sldId id="259" r:id="rId4"/>
    <p:sldId id="270" r:id="rId5"/>
    <p:sldId id="27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E50F1-68EB-464A-B76C-CF3702AC1357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5969D-45FA-49F4-93ED-59A8EFC58D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1161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edifício que possui algum sistema para monitorar sensores ou controlar algo como ventilação,</a:t>
            </a:r>
          </a:p>
          <a:p>
            <a:r>
              <a:rPr lang="pt-BR" dirty="0"/>
              <a:t>ar condicionados,</a:t>
            </a:r>
          </a:p>
          <a:p>
            <a:r>
              <a:rPr lang="pt-BR" dirty="0"/>
              <a:t>Iluminação,</a:t>
            </a:r>
          </a:p>
          <a:p>
            <a:r>
              <a:rPr lang="pt-BR" dirty="0"/>
              <a:t>eletricidade,</a:t>
            </a:r>
          </a:p>
          <a:p>
            <a:r>
              <a:rPr lang="pt-BR" dirty="0"/>
              <a:t>é um edifício que possui um BMS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44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dirty="0"/>
              <a:t>Essas são as 3 camadas de abstração mais comuns de se encontrar em BMS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No nível de automação são usados controladores caros e </a:t>
            </a:r>
            <a:r>
              <a:rPr lang="pt-BR" dirty="0" err="1"/>
              <a:t>PLDs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240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dirty="0"/>
              <a:t>De 2015 pra cá houve um boom de aparelhos IoT de baixo custo para casas inteligentes</a:t>
            </a:r>
          </a:p>
          <a:p>
            <a:pPr rtl="0"/>
            <a:r>
              <a:rPr lang="pt-BR" dirty="0"/>
              <a:t>Porém esses aparelhos não são facilmente integráveis a um BMS.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Boa parte dos aparelhos IoT chineses são feitos para funcionar com os provedores Tuya e </a:t>
            </a:r>
            <a:r>
              <a:rPr lang="pt-BR" dirty="0" err="1"/>
              <a:t>eWeLink</a:t>
            </a:r>
            <a:endParaRPr lang="pt-BR" dirty="0"/>
          </a:p>
          <a:p>
            <a:pPr rtl="0"/>
            <a:r>
              <a:rPr lang="pt-BR" dirty="0"/>
              <a:t>Que são feitos para funcionar com casas inteligentes, não edifícios inteligentes.</a:t>
            </a:r>
          </a:p>
          <a:p>
            <a:pPr rtl="0"/>
            <a:r>
              <a:rPr lang="pt-BR" dirty="0"/>
              <a:t>O que dificulta algumas coisas muito simples como mais de uma pessoa ter acesso a acender as luzes,</a:t>
            </a:r>
          </a:p>
          <a:p>
            <a:pPr rtl="0"/>
            <a:r>
              <a:rPr lang="pt-BR" dirty="0"/>
              <a:t>Não que não possa, mas isso é feito sob o contexto de uma casa, não um edifício que mais pessoas usam.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Um exemplo, se você compartilhar o controle de uma luz no aplicativo com outra pessoa que tem o aplicativo conectado com a </a:t>
            </a:r>
          </a:p>
          <a:p>
            <a:pPr rtl="0"/>
            <a:r>
              <a:rPr lang="pt-BR" dirty="0"/>
              <a:t>plataforma </a:t>
            </a:r>
            <a:r>
              <a:rPr lang="pt-BR" dirty="0" err="1"/>
              <a:t>Alexa</a:t>
            </a:r>
            <a:r>
              <a:rPr lang="pt-BR" dirty="0"/>
              <a:t>, tem uma grande chance de quando essa pessoa chegar em casa e pedir para a </a:t>
            </a:r>
            <a:r>
              <a:rPr lang="pt-BR" dirty="0" err="1"/>
              <a:t>Alexa</a:t>
            </a:r>
            <a:r>
              <a:rPr lang="pt-BR" dirty="0"/>
              <a:t> desligar as luzes da casa, as luzes do edifício apagar também</a:t>
            </a:r>
          </a:p>
          <a:p>
            <a:endParaRPr lang="pt-BR" dirty="0"/>
          </a:p>
          <a:p>
            <a:pPr rtl="0"/>
            <a:r>
              <a:rPr lang="pt-BR" dirty="0"/>
              <a:t>Um aparelho IoT de baixo custo que tem uma boa aplicação para edifícios é o SPM da </a:t>
            </a:r>
            <a:r>
              <a:rPr lang="pt-BR" dirty="0" err="1"/>
              <a:t>Sonoff</a:t>
            </a:r>
            <a:endParaRPr lang="pt-BR" dirty="0"/>
          </a:p>
          <a:p>
            <a:pPr rtl="0"/>
            <a:r>
              <a:rPr lang="pt-BR" dirty="0"/>
              <a:t>Ele tem um design compatível com trilhos DIN para quadros de distribuição de energia, uma única unidade de controle</a:t>
            </a:r>
          </a:p>
          <a:p>
            <a:pPr rtl="0"/>
            <a:r>
              <a:rPr lang="pt-BR" dirty="0"/>
              <a:t>pode controlar até 128 relays e é capaz de medir a energia gasta por cada saída.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Só tem duas formas de se comunicar com ele, ou usando o aplicativo </a:t>
            </a:r>
            <a:r>
              <a:rPr lang="pt-BR" dirty="0" err="1"/>
              <a:t>eWeLink</a:t>
            </a:r>
            <a:r>
              <a:rPr lang="pt-BR" dirty="0"/>
              <a:t> ou usando a API que a </a:t>
            </a:r>
            <a:r>
              <a:rPr lang="pt-BR" dirty="0" err="1"/>
              <a:t>Sonoff</a:t>
            </a:r>
            <a:r>
              <a:rPr lang="pt-BR" dirty="0"/>
              <a:t> disponibilizou, </a:t>
            </a:r>
          </a:p>
          <a:p>
            <a:pPr rtl="0"/>
            <a:r>
              <a:rPr lang="pt-BR" dirty="0"/>
              <a:t>mas essa API é HTTP, como eu integro isso em um BMS?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969D-45FA-49F4-93ED-59A8EFC58D6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05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D37F-3BF6-4192-A5C9-9AB13A2F4064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04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053-FD18-4BEB-82C4-24782BC5261C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9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C95-5C61-4A90-B540-5B5C9BBF4FDD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5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CB54-180F-4680-A18F-A3BCB3D84832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6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571-5EC3-4013-A259-C7532658A774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6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1211-8206-4C0B-BB75-2DFEDA48F847}" type="datetime1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67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C8A24-E014-4376-91D3-715BDAC38826}" type="datetime1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3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8298-B749-4AD1-AA03-6610ABDB12D5}" type="datetime1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3A11-25BF-44C6-BF6E-B5C3D52D678D}" type="datetime1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7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91C10-02E9-4157-BDEA-94FCBC64BFE1}" type="datetime1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1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7F1C-2012-418B-B1E5-C38F1A89F99D}" type="datetime1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0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C5CA634-172A-4F76-99DC-AF5EAA343F3B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31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8FDDE-964D-6E78-26EA-6BB3B496B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749431-423A-F2AB-5C75-156616D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</a:t>
            </a:fld>
            <a:endParaRPr lang="en-US"/>
          </a:p>
        </p:txBody>
      </p:sp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2812666F-6866-733C-75FB-5790D758FA2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26" y="5438645"/>
            <a:ext cx="1744718" cy="74736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9329B2C-DA71-8FAB-1A69-5F079D43256E}"/>
              </a:ext>
            </a:extLst>
          </p:cNvPr>
          <p:cNvSpPr txBox="1">
            <a:spLocks/>
          </p:cNvSpPr>
          <p:nvPr/>
        </p:nvSpPr>
        <p:spPr>
          <a:xfrm>
            <a:off x="1122378" y="2318434"/>
            <a:ext cx="11069622" cy="1267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4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Desenvolvimento de um sistema </a:t>
            </a:r>
          </a:p>
          <a:p>
            <a:pPr>
              <a:lnSpc>
                <a:spcPct val="90000"/>
              </a:lnSpc>
            </a:pPr>
            <a:r>
              <a:rPr lang="pt-BR" sz="4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multiusuário para edifícios inteligentes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CA3823A-FC7B-D3F8-C176-24BE591DCD5F}"/>
              </a:ext>
            </a:extLst>
          </p:cNvPr>
          <p:cNvSpPr txBox="1">
            <a:spLocks/>
          </p:cNvSpPr>
          <p:nvPr/>
        </p:nvSpPr>
        <p:spPr>
          <a:xfrm>
            <a:off x="624856" y="5651366"/>
            <a:ext cx="1258265" cy="586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ALUNO:</a:t>
            </a:r>
          </a:p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ORIENTADOR: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16E4FDD-74D7-B307-01D3-9AACBFA61E0F}"/>
              </a:ext>
            </a:extLst>
          </p:cNvPr>
          <p:cNvSpPr txBox="1">
            <a:spLocks/>
          </p:cNvSpPr>
          <p:nvPr/>
        </p:nvSpPr>
        <p:spPr>
          <a:xfrm>
            <a:off x="1883121" y="5812325"/>
            <a:ext cx="2707768" cy="42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Victor Hugo de Almeida Alicino</a:t>
            </a:r>
          </a:p>
          <a:p>
            <a:pPr>
              <a:lnSpc>
                <a:spcPct val="90000"/>
              </a:lnSpc>
            </a:pPr>
            <a:r>
              <a:rPr lang="pt-B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Antonio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Marcos Massao </a:t>
            </a:r>
            <a:r>
              <a:rPr lang="pt-B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Hachisuca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8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988857D-6614-F369-8D53-E0E0F4BAFDC2}"/>
              </a:ext>
            </a:extLst>
          </p:cNvPr>
          <p:cNvSpPr/>
          <p:nvPr/>
        </p:nvSpPr>
        <p:spPr>
          <a:xfrm>
            <a:off x="4516511" y="1709448"/>
            <a:ext cx="6254967" cy="429099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06D934-5EEB-A6A7-89E9-48AEE69F6946}"/>
              </a:ext>
            </a:extLst>
          </p:cNvPr>
          <p:cNvSpPr txBox="1">
            <a:spLocks/>
          </p:cNvSpPr>
          <p:nvPr/>
        </p:nvSpPr>
        <p:spPr>
          <a:xfrm>
            <a:off x="531845" y="59116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Posterama" panose="020B0504020200020000" pitchFamily="34" charset="0"/>
                <a:cs typeface="Posterama" panose="020B0504020200020000" pitchFamily="34" charset="0"/>
              </a:rPr>
              <a:t>Resultados Parciais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2A003A-8C26-D9DD-E962-8AC2A5A9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10</a:t>
            </a:fld>
            <a:endParaRPr lang="en-US"/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4EC5E21-9BB0-5846-5988-A046CE19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10" y="1709448"/>
            <a:ext cx="6254967" cy="429099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D700F53-897F-F0DC-49B6-3E61A4CA9E15}"/>
              </a:ext>
            </a:extLst>
          </p:cNvPr>
          <p:cNvSpPr txBox="1">
            <a:spLocks/>
          </p:cNvSpPr>
          <p:nvPr/>
        </p:nvSpPr>
        <p:spPr>
          <a:xfrm>
            <a:off x="915231" y="3209930"/>
            <a:ext cx="335476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Arquitetura</a:t>
            </a:r>
          </a:p>
        </p:txBody>
      </p:sp>
    </p:spTree>
    <p:extLst>
      <p:ext uri="{BB962C8B-B14F-4D97-AF65-F5344CB8AC3E}">
        <p14:creationId xmlns:p14="http://schemas.microsoft.com/office/powerpoint/2010/main" val="364206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2A003A-8C26-D9DD-E962-8AC2A5A9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11</a:t>
            </a:fld>
            <a:endParaRPr lang="en-US"/>
          </a:p>
        </p:txBody>
      </p:sp>
      <p:pic>
        <p:nvPicPr>
          <p:cNvPr id="13" name="Imagem 12" descr="Diagrama, Teams&#10;&#10;Descrição gerada automaticamente">
            <a:extLst>
              <a:ext uri="{FF2B5EF4-FFF2-40B4-BE49-F238E27FC236}">
                <a16:creationId xmlns:a16="http://schemas.microsoft.com/office/drawing/2014/main" id="{D06E21A8-C7FD-37F6-BF63-E04A70E89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9"/>
          <a:stretch/>
        </p:blipFill>
        <p:spPr>
          <a:xfrm>
            <a:off x="2512641" y="583035"/>
            <a:ext cx="7166718" cy="56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A5CAB0A2-4246-3BC6-DE09-D9EC111E62C8}"/>
              </a:ext>
            </a:extLst>
          </p:cNvPr>
          <p:cNvSpPr/>
          <p:nvPr/>
        </p:nvSpPr>
        <p:spPr>
          <a:xfrm>
            <a:off x="377504" y="1497434"/>
            <a:ext cx="11492917" cy="430878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2A003A-8C26-D9DD-E962-8AC2A5A9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12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9D941B-CED1-61A7-5A5A-5FBDE30A2131}"/>
              </a:ext>
            </a:extLst>
          </p:cNvPr>
          <p:cNvSpPr txBox="1">
            <a:spLocks/>
          </p:cNvSpPr>
          <p:nvPr/>
        </p:nvSpPr>
        <p:spPr>
          <a:xfrm>
            <a:off x="551710" y="777123"/>
            <a:ext cx="3558896" cy="422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Protótipos de tela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40F8FF4-2C31-E1F6-04F3-A67FABE01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254" y="1669409"/>
            <a:ext cx="1829270" cy="3964836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51523A2-D78D-4DBD-9FB7-FD2ED22BC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42" y="1669409"/>
            <a:ext cx="1829270" cy="3964836"/>
          </a:xfrm>
          <a:prstGeom prst="rect">
            <a:avLst/>
          </a:prstGeom>
        </p:spPr>
      </p:pic>
      <p:pic>
        <p:nvPicPr>
          <p:cNvPr id="9" name="Imagem 8" descr="Logotipo&#10;&#10;Descrição gerada automaticamente com confiança baixa">
            <a:extLst>
              <a:ext uri="{FF2B5EF4-FFF2-40B4-BE49-F238E27FC236}">
                <a16:creationId xmlns:a16="http://schemas.microsoft.com/office/drawing/2014/main" id="{9C838E08-71B1-DC46-EE50-193AC1B45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6" y="1669409"/>
            <a:ext cx="1829270" cy="3964836"/>
          </a:xfrm>
          <a:prstGeom prst="rect">
            <a:avLst/>
          </a:prstGeom>
        </p:spPr>
      </p:pic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24F9A6E-1542-4DCD-30B3-1304B350E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10" y="1669409"/>
            <a:ext cx="1829270" cy="3964836"/>
          </a:xfrm>
          <a:prstGeom prst="rect">
            <a:avLst/>
          </a:prstGeom>
        </p:spPr>
      </p:pic>
      <p:pic>
        <p:nvPicPr>
          <p:cNvPr id="14" name="Imagem 13" descr="Uma imagem contendo no interior, mesa, quarto, foto&#10;&#10;Descrição gerada automaticamente">
            <a:extLst>
              <a:ext uri="{FF2B5EF4-FFF2-40B4-BE49-F238E27FC236}">
                <a16:creationId xmlns:a16="http://schemas.microsoft.com/office/drawing/2014/main" id="{73720FE4-D409-EFC8-D6F3-82B42D49E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98" y="1669409"/>
            <a:ext cx="1829270" cy="3964836"/>
          </a:xfrm>
          <a:prstGeom prst="rect">
            <a:avLst/>
          </a:prstGeom>
        </p:spPr>
      </p:pic>
      <p:pic>
        <p:nvPicPr>
          <p:cNvPr id="16" name="Imagem 1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6B43DE9-FF6F-3041-5AAD-0295FDF2C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367" y="1669409"/>
            <a:ext cx="1829270" cy="39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88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6D934-5EEB-A6A7-89E9-48AEE69F6946}"/>
              </a:ext>
            </a:extLst>
          </p:cNvPr>
          <p:cNvSpPr txBox="1">
            <a:spLocks/>
          </p:cNvSpPr>
          <p:nvPr/>
        </p:nvSpPr>
        <p:spPr>
          <a:xfrm>
            <a:off x="531845" y="59116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Posterama" panose="020B0504020200020000" pitchFamily="34" charset="0"/>
                <a:cs typeface="Posterama" panose="020B0504020200020000" pitchFamily="34" charset="0"/>
              </a:rPr>
              <a:t>Referências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2A003A-8C26-D9DD-E962-8AC2A5A9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13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32C5FE-E63F-6A54-B99C-AF58FFDDB1BF}"/>
              </a:ext>
            </a:extLst>
          </p:cNvPr>
          <p:cNvSpPr txBox="1"/>
          <p:nvPr/>
        </p:nvSpPr>
        <p:spPr>
          <a:xfrm>
            <a:off x="838200" y="2052937"/>
            <a:ext cx="6119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LMRoman12-Regular"/>
              </a:rPr>
              <a:t>APPLIED RISK. </a:t>
            </a:r>
            <a:r>
              <a:rPr lang="en-US" sz="1800" b="0" i="1" u="none" strike="noStrike" baseline="0" dirty="0">
                <a:latin typeface="LMRoman12-Italic"/>
              </a:rPr>
              <a:t>I Own Your Building (Management System)</a:t>
            </a:r>
            <a:r>
              <a:rPr lang="en-US" sz="1800" b="0" i="0" u="none" strike="noStrike" baseline="0" dirty="0">
                <a:latin typeface="LMRoman12-Regular"/>
              </a:rPr>
              <a:t>. 2019.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92971B-AD4B-AFFA-7DDE-F8F354271F9E}"/>
              </a:ext>
            </a:extLst>
          </p:cNvPr>
          <p:cNvSpPr txBox="1"/>
          <p:nvPr/>
        </p:nvSpPr>
        <p:spPr>
          <a:xfrm>
            <a:off x="838200" y="4250297"/>
            <a:ext cx="6119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LMRoman12-Regular"/>
              </a:rPr>
              <a:t>STUBBINGS, M. Intelligent buildings. Contracts, 1986.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F11885-0DF6-BD88-7A43-7A47B3B295D5}"/>
              </a:ext>
            </a:extLst>
          </p:cNvPr>
          <p:cNvSpPr txBox="1"/>
          <p:nvPr/>
        </p:nvSpPr>
        <p:spPr>
          <a:xfrm>
            <a:off x="838199" y="2510136"/>
            <a:ext cx="7529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>
                <a:latin typeface="LMRoman12-Regular"/>
              </a:rPr>
              <a:t>BERKOBEN, K.; KAED, C.; SODORFF, T. </a:t>
            </a:r>
            <a:r>
              <a:rPr lang="pt-BR" sz="1800" b="0" i="1" u="none" strike="noStrike" baseline="0" dirty="0">
                <a:latin typeface="LMRoman12-Italic"/>
              </a:rPr>
              <a:t>A Digital </a:t>
            </a:r>
            <a:r>
              <a:rPr lang="pt-BR" sz="1800" b="0" i="1" u="none" strike="noStrike" baseline="0" dirty="0" err="1">
                <a:latin typeface="LMRoman12-Italic"/>
              </a:rPr>
              <a:t>Buildings</a:t>
            </a:r>
            <a:r>
              <a:rPr lang="pt-BR" sz="1800" b="0" i="1" u="none" strike="noStrike" baseline="0" dirty="0">
                <a:latin typeface="LMRoman12-Italic"/>
              </a:rPr>
              <a:t> </a:t>
            </a:r>
            <a:r>
              <a:rPr lang="pt-BR" sz="1800" b="0" i="1" u="none" strike="noStrike" baseline="0" dirty="0" err="1">
                <a:latin typeface="LMRoman12-Italic"/>
              </a:rPr>
              <a:t>Ontology</a:t>
            </a:r>
            <a:r>
              <a:rPr lang="pt-BR" sz="1800" b="0" i="1" u="none" strike="noStrike" baseline="0" dirty="0">
                <a:latin typeface="LMRoman12-Italic"/>
              </a:rPr>
              <a:t> for </a:t>
            </a:r>
            <a:r>
              <a:rPr lang="pt-BR" sz="1800" b="0" i="1" u="none" strike="noStrike" baseline="0" dirty="0" err="1">
                <a:latin typeface="LMRoman12-Italic"/>
              </a:rPr>
              <a:t>Google’s</a:t>
            </a:r>
            <a:endParaRPr lang="pt-BR" sz="1800" b="0" i="1" u="none" strike="noStrike" baseline="0" dirty="0">
              <a:latin typeface="LMRoman12-Italic"/>
            </a:endParaRPr>
          </a:p>
          <a:p>
            <a:pPr algn="l"/>
            <a:r>
              <a:rPr lang="pt-BR" sz="1800" b="0" i="1" u="none" strike="noStrike" baseline="0" dirty="0">
                <a:latin typeface="LMRoman12-Italic"/>
              </a:rPr>
              <a:t>Real </a:t>
            </a:r>
            <a:r>
              <a:rPr lang="pt-BR" sz="1800" b="0" i="1" u="none" strike="noStrike" baseline="0" dirty="0" err="1">
                <a:latin typeface="LMRoman12-Italic"/>
              </a:rPr>
              <a:t>Estate</a:t>
            </a:r>
            <a:r>
              <a:rPr lang="pt-BR" sz="1800" b="0" i="0" u="none" strike="noStrike" baseline="0" dirty="0">
                <a:latin typeface="LMRoman12-Regular"/>
              </a:rPr>
              <a:t>. 2020.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6275B3-1AAD-3A5F-F269-6480FF744CDA}"/>
              </a:ext>
            </a:extLst>
          </p:cNvPr>
          <p:cNvSpPr txBox="1"/>
          <p:nvPr/>
        </p:nvSpPr>
        <p:spPr>
          <a:xfrm>
            <a:off x="838199" y="3241717"/>
            <a:ext cx="75296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>
                <a:latin typeface="LMRoman12-Regular"/>
              </a:rPr>
              <a:t>SPM-MAIN/SPM-4RELAY. </a:t>
            </a:r>
            <a:r>
              <a:rPr lang="pt-BR" sz="1800" b="0" i="0" u="none" strike="noStrike" baseline="0" dirty="0" err="1">
                <a:latin typeface="LMRoman12-Regular"/>
              </a:rPr>
              <a:t>Sonoff</a:t>
            </a:r>
            <a:r>
              <a:rPr lang="pt-BR" sz="1800" b="0" i="0" u="none" strike="noStrike" baseline="0" dirty="0">
                <a:latin typeface="LMRoman12-Regular"/>
              </a:rPr>
              <a:t>, 2023. Disponível em: &lt;https://sonoff.tech/product/diy-smart-switches/spm-main-spm-4relay/&gt;. Acesso em: 1, abril de 2024.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244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Visão Conceitual de Construção de Prédio de Escritórios e Céu">
            <a:extLst>
              <a:ext uri="{FF2B5EF4-FFF2-40B4-BE49-F238E27FC236}">
                <a16:creationId xmlns:a16="http://schemas.microsoft.com/office/drawing/2014/main" id="{7961044F-8F3C-C60E-CA00-0B7E112CB4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5AD2AEF-DB94-AC1D-FDBB-60AF636DBE74}"/>
              </a:ext>
            </a:extLst>
          </p:cNvPr>
          <p:cNvSpPr/>
          <p:nvPr/>
        </p:nvSpPr>
        <p:spPr>
          <a:xfrm>
            <a:off x="-1" y="0"/>
            <a:ext cx="718738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2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D59F22-FE17-3595-AE9A-E14B22B73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56" y="3055320"/>
            <a:ext cx="4502355" cy="7473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1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OBRIGADO!</a:t>
            </a:r>
            <a:endParaRPr lang="pt-BR" sz="4100" b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86EA0C4F-19F4-79F5-A6BE-9FD04524EFA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6" y="620584"/>
            <a:ext cx="1744718" cy="7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5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99903-88EC-AB2D-5C6B-7C0ABF4E5A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845" y="591166"/>
            <a:ext cx="2689225" cy="868362"/>
          </a:xfrm>
        </p:spPr>
        <p:txBody>
          <a:bodyPr/>
          <a:lstStyle/>
          <a:p>
            <a:r>
              <a:rPr lang="pt-BR" sz="4000" dirty="0">
                <a:latin typeface="Posterama" panose="020B0504020200020000" pitchFamily="34" charset="0"/>
                <a:cs typeface="Posterama" panose="020B0504020200020000" pitchFamily="34" charset="0"/>
              </a:rPr>
              <a:t>Conteúdo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6B3059-EAD9-DC20-3031-99A2D187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2</a:t>
            </a:fld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7D3CB21-2555-C213-5289-CD64C55A2D10}"/>
              </a:ext>
            </a:extLst>
          </p:cNvPr>
          <p:cNvSpPr txBox="1">
            <a:spLocks/>
          </p:cNvSpPr>
          <p:nvPr/>
        </p:nvSpPr>
        <p:spPr>
          <a:xfrm>
            <a:off x="838200" y="2816352"/>
            <a:ext cx="2987180" cy="134458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600" dirty="0"/>
              <a:t>Introdução e Justificativa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/>
              <a:t>Objetivos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/>
              <a:t>Materiais e Métodos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/>
              <a:t>Resultados Parciais</a:t>
            </a:r>
          </a:p>
          <a:p>
            <a:pPr marL="342900" indent="-342900">
              <a:buFont typeface="+mj-lt"/>
              <a:buAutoNum type="arabicPeriod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9025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99903-88EC-AB2D-5C6B-7C0ABF4E5A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9310" y="1908238"/>
            <a:ext cx="9237306" cy="868362"/>
          </a:xfrm>
        </p:spPr>
        <p:txBody>
          <a:bodyPr/>
          <a:lstStyle/>
          <a:p>
            <a:r>
              <a:rPr lang="pt-BR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Building Management System (BMS)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9B8C49-D915-BDB5-D5AE-8620D737A060}"/>
              </a:ext>
            </a:extLst>
          </p:cNvPr>
          <p:cNvSpPr txBox="1"/>
          <p:nvPr/>
        </p:nvSpPr>
        <p:spPr>
          <a:xfrm>
            <a:off x="1119310" y="2690336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Sistemas de Gerenciamento de Edifício, ou Building Management Systems (BMS) em inglês, são controladores inteligentes baseados em microprocessadores instalados na rede para monitorar e controlar os aspectos técnicos de um edifício e seus serviços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C86169-EBF0-92CF-E0A9-8C808BA7ABF7}"/>
              </a:ext>
            </a:extLst>
          </p:cNvPr>
          <p:cNvSpPr txBox="1"/>
          <p:nvPr/>
        </p:nvSpPr>
        <p:spPr>
          <a:xfrm>
            <a:off x="531845" y="5743614"/>
            <a:ext cx="6921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*”...para este trabalho, Sistemas de Gerenciamento de Edifícios (BMS) e Sistemas de Controle e Automação de Edifícios (BACS) serão considerados sinônimos.”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FAAB7D-53B8-9A1F-0B72-3CAFA0E6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3</a:t>
            </a:fld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8BE7F8A-B3E1-BAC7-940D-66E43F89D23B}"/>
              </a:ext>
            </a:extLst>
          </p:cNvPr>
          <p:cNvSpPr txBox="1">
            <a:spLocks/>
          </p:cNvSpPr>
          <p:nvPr/>
        </p:nvSpPr>
        <p:spPr>
          <a:xfrm>
            <a:off x="531845" y="440386"/>
            <a:ext cx="6685019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latin typeface="Helvetica" pitchFamily="2" charset="0"/>
                <a:cs typeface="Posterama" panose="020B0504020200020000" pitchFamily="34" charset="0"/>
              </a:rPr>
              <a:t>Introdução e Justificativa</a:t>
            </a:r>
          </a:p>
        </p:txBody>
      </p:sp>
    </p:spTree>
    <p:extLst>
      <p:ext uri="{BB962C8B-B14F-4D97-AF65-F5344CB8AC3E}">
        <p14:creationId xmlns:p14="http://schemas.microsoft.com/office/powerpoint/2010/main" val="3378595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AEB8F83-4E06-4286-F4CC-1513E55D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14" y="1124542"/>
            <a:ext cx="6113684" cy="514054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0BFAFF9-C321-C028-699E-C231CB18ACD3}"/>
              </a:ext>
            </a:extLst>
          </p:cNvPr>
          <p:cNvSpPr txBox="1"/>
          <p:nvPr/>
        </p:nvSpPr>
        <p:spPr>
          <a:xfrm>
            <a:off x="2094614" y="520012"/>
            <a:ext cx="8452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Relação entre os componentes do BMS e sistemas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AAF368-7662-9E68-3396-EE56BF56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B5F8039-F8F7-623A-17D0-4D0B65B46840}"/>
              </a:ext>
            </a:extLst>
          </p:cNvPr>
          <p:cNvSpPr txBox="1"/>
          <p:nvPr/>
        </p:nvSpPr>
        <p:spPr>
          <a:xfrm rot="16200000">
            <a:off x="945271" y="3540925"/>
            <a:ext cx="4330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Fonte: APPLIED RISK [2019]</a:t>
            </a:r>
          </a:p>
        </p:txBody>
      </p:sp>
    </p:spTree>
    <p:extLst>
      <p:ext uri="{BB962C8B-B14F-4D97-AF65-F5344CB8AC3E}">
        <p14:creationId xmlns:p14="http://schemas.microsoft.com/office/powerpoint/2010/main" val="395773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AAF368-7662-9E68-3396-EE56BF56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3738AA-E67D-4326-47F6-F820D66B2DDD}"/>
              </a:ext>
            </a:extLst>
          </p:cNvPr>
          <p:cNvSpPr txBox="1"/>
          <p:nvPr/>
        </p:nvSpPr>
        <p:spPr>
          <a:xfrm>
            <a:off x="1227137" y="1725818"/>
            <a:ext cx="5989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Internet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 (IoT)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5F68424-226F-642A-467B-A0466147C639}"/>
              </a:ext>
            </a:extLst>
          </p:cNvPr>
          <p:cNvSpPr txBox="1">
            <a:spLocks/>
          </p:cNvSpPr>
          <p:nvPr/>
        </p:nvSpPr>
        <p:spPr>
          <a:xfrm>
            <a:off x="531845" y="440386"/>
            <a:ext cx="6685019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latin typeface="Posterama" panose="020B0504020200020000" pitchFamily="34" charset="0"/>
                <a:cs typeface="Posterama" panose="020B0504020200020000" pitchFamily="34" charset="0"/>
              </a:rPr>
              <a:t>Introdução e Justificativa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E13B1F-C3AB-E704-3286-D43396C9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37" y="2161198"/>
            <a:ext cx="6721818" cy="357213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DF48690-D536-8E0A-0738-85159FBCFAAD}"/>
              </a:ext>
            </a:extLst>
          </p:cNvPr>
          <p:cNvSpPr txBox="1"/>
          <p:nvPr/>
        </p:nvSpPr>
        <p:spPr>
          <a:xfrm>
            <a:off x="2069767" y="5733328"/>
            <a:ext cx="4330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Fonte: SONOFF [2024]</a:t>
            </a:r>
          </a:p>
        </p:txBody>
      </p:sp>
    </p:spTree>
    <p:extLst>
      <p:ext uri="{BB962C8B-B14F-4D97-AF65-F5344CB8AC3E}">
        <p14:creationId xmlns:p14="http://schemas.microsoft.com/office/powerpoint/2010/main" val="266125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6D934-5EEB-A6A7-89E9-48AEE69F6946}"/>
              </a:ext>
            </a:extLst>
          </p:cNvPr>
          <p:cNvSpPr txBox="1">
            <a:spLocks/>
          </p:cNvSpPr>
          <p:nvPr/>
        </p:nvSpPr>
        <p:spPr>
          <a:xfrm>
            <a:off x="531845" y="59116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Posterama" panose="020B0504020200020000" pitchFamily="34" charset="0"/>
                <a:cs typeface="Posterama" panose="020B0504020200020000" pitchFamily="34" charset="0"/>
              </a:rPr>
              <a:t>Objetivo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2A003A-8C26-D9DD-E962-8AC2A5A9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6</a:t>
            </a:fld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A184E9-5D61-CF90-3A7F-E7D77B77DAA7}"/>
              </a:ext>
            </a:extLst>
          </p:cNvPr>
          <p:cNvSpPr txBox="1"/>
          <p:nvPr/>
        </p:nvSpPr>
        <p:spPr>
          <a:xfrm>
            <a:off x="958442" y="2967335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Este trabalho tem como objetivo criar um sistema básico que possa provar a viabilidade do uso de múltiplos usuários em um sistema de edifício inteligente.</a:t>
            </a:r>
          </a:p>
        </p:txBody>
      </p:sp>
    </p:spTree>
    <p:extLst>
      <p:ext uri="{BB962C8B-B14F-4D97-AF65-F5344CB8AC3E}">
        <p14:creationId xmlns:p14="http://schemas.microsoft.com/office/powerpoint/2010/main" val="337660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6D934-5EEB-A6A7-89E9-48AEE69F6946}"/>
              </a:ext>
            </a:extLst>
          </p:cNvPr>
          <p:cNvSpPr txBox="1">
            <a:spLocks/>
          </p:cNvSpPr>
          <p:nvPr/>
        </p:nvSpPr>
        <p:spPr>
          <a:xfrm>
            <a:off x="531845" y="59116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Posterama" panose="020B0504020200020000" pitchFamily="34" charset="0"/>
                <a:cs typeface="Posterama" panose="020B0504020200020000" pitchFamily="34" charset="0"/>
              </a:rPr>
              <a:t>Objetivo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2A003A-8C26-D9DD-E962-8AC2A5A9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7</a:t>
            </a:fld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A184E9-5D61-CF90-3A7F-E7D77B77DAA7}"/>
              </a:ext>
            </a:extLst>
          </p:cNvPr>
          <p:cNvSpPr txBox="1"/>
          <p:nvPr/>
        </p:nvSpPr>
        <p:spPr>
          <a:xfrm>
            <a:off x="958442" y="2967335"/>
            <a:ext cx="84707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atingir o objetivo deste trabalho foi pensado em uma aplicação reduzida que possa provar a viabilidade do uso do sistema de edifício inteligente por múltiplos usuários, sendo esta aplicação o controle das unidades de ar condicionado das salas do Parque Tecnológico de Itaipu. </a:t>
            </a:r>
          </a:p>
        </p:txBody>
      </p:sp>
    </p:spTree>
    <p:extLst>
      <p:ext uri="{BB962C8B-B14F-4D97-AF65-F5344CB8AC3E}">
        <p14:creationId xmlns:p14="http://schemas.microsoft.com/office/powerpoint/2010/main" val="377385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6D934-5EEB-A6A7-89E9-48AEE69F6946}"/>
              </a:ext>
            </a:extLst>
          </p:cNvPr>
          <p:cNvSpPr txBox="1">
            <a:spLocks/>
          </p:cNvSpPr>
          <p:nvPr/>
        </p:nvSpPr>
        <p:spPr>
          <a:xfrm>
            <a:off x="531845" y="59116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Posterama" panose="020B0504020200020000" pitchFamily="34" charset="0"/>
                <a:cs typeface="Posterama" panose="020B0504020200020000" pitchFamily="34" charset="0"/>
              </a:rPr>
              <a:t>Objetivo específicos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2A003A-8C26-D9DD-E962-8AC2A5A9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8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857FA5-9DE5-F26C-AE5F-A786F78A1677}"/>
              </a:ext>
            </a:extLst>
          </p:cNvPr>
          <p:cNvSpPr txBox="1"/>
          <p:nvPr/>
        </p:nvSpPr>
        <p:spPr>
          <a:xfrm>
            <a:off x="931191" y="2096654"/>
            <a:ext cx="59897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Realizar uma pesquisa bibliográfica sobre edifícios inteligentes e suas demandas; </a:t>
            </a:r>
          </a:p>
          <a:p>
            <a:r>
              <a:rPr lang="pt-BR" dirty="0"/>
              <a:t>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Estudar sobre as aplicações da internet das coisas em um edifício inteligente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Definir requisitos para um sistema de gerenciamento de um edifício inteligente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Propor e implementar um sistema de gerenciamento para edifícios inteligentes</a:t>
            </a:r>
          </a:p>
        </p:txBody>
      </p:sp>
    </p:spTree>
    <p:extLst>
      <p:ext uri="{BB962C8B-B14F-4D97-AF65-F5344CB8AC3E}">
        <p14:creationId xmlns:p14="http://schemas.microsoft.com/office/powerpoint/2010/main" val="402640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6D934-5EEB-A6A7-89E9-48AEE69F6946}"/>
              </a:ext>
            </a:extLst>
          </p:cNvPr>
          <p:cNvSpPr txBox="1">
            <a:spLocks/>
          </p:cNvSpPr>
          <p:nvPr/>
        </p:nvSpPr>
        <p:spPr>
          <a:xfrm>
            <a:off x="531845" y="591166"/>
            <a:ext cx="9237306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Posterama" panose="020B0504020200020000" pitchFamily="34" charset="0"/>
                <a:cs typeface="Posterama" panose="020B0504020200020000" pitchFamily="34" charset="0"/>
              </a:rPr>
              <a:t>Materiais e Métodos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2A003A-8C26-D9DD-E962-8AC2A5A9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9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857FA5-9DE5-F26C-AE5F-A786F78A1677}"/>
              </a:ext>
            </a:extLst>
          </p:cNvPr>
          <p:cNvSpPr txBox="1"/>
          <p:nvPr/>
        </p:nvSpPr>
        <p:spPr>
          <a:xfrm>
            <a:off x="922801" y="2084342"/>
            <a:ext cx="76759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Laptop HP Omen 2017 - I7 7700HQ, 8GB de RAM, GTX 1050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Desktop - I7 3770, 32GB de RAM, GTX 1650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Raspberry</a:t>
            </a:r>
            <a:r>
              <a:rPr lang="pt-BR" dirty="0"/>
              <a:t> Pi 3B v1.2 (Cluster)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Apple </a:t>
            </a:r>
            <a:r>
              <a:rPr lang="pt-BR" dirty="0" err="1"/>
              <a:t>iMac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4FD138-3BC9-B041-7733-5E53D2D1BA76}"/>
              </a:ext>
            </a:extLst>
          </p:cNvPr>
          <p:cNvSpPr txBox="1"/>
          <p:nvPr/>
        </p:nvSpPr>
        <p:spPr>
          <a:xfrm>
            <a:off x="922801" y="3934647"/>
            <a:ext cx="59897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Python 3.12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Flask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Flutter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Tasmota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SQLite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964648481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444B5"/>
      </a:accent4>
      <a:accent5>
        <a:srgbClr val="4D7EC3"/>
      </a:accent5>
      <a:accent6>
        <a:srgbClr val="3B9EB1"/>
      </a:accent6>
      <a:hlink>
        <a:srgbClr val="3F5FB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705</Words>
  <Application>Microsoft Office PowerPoint</Application>
  <PresentationFormat>Widescreen</PresentationFormat>
  <Paragraphs>94</Paragraphs>
  <Slides>14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4" baseType="lpstr">
      <vt:lpstr>LMRoman12-Italic</vt:lpstr>
      <vt:lpstr>LMRoman12-Regular</vt:lpstr>
      <vt:lpstr>Aptos</vt:lpstr>
      <vt:lpstr>Arial</vt:lpstr>
      <vt:lpstr>Helvetica</vt:lpstr>
      <vt:lpstr>Posterama</vt:lpstr>
      <vt:lpstr>Roboto</vt:lpstr>
      <vt:lpstr>Roboto Condensed</vt:lpstr>
      <vt:lpstr>Seaford</vt:lpstr>
      <vt:lpstr>LevelVTI</vt:lpstr>
      <vt:lpstr>Apresentação do PowerPoint</vt:lpstr>
      <vt:lpstr>Conteúdo</vt:lpstr>
      <vt:lpstr>Building Management System (BMS)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de um sistema multiusuários para edifícios inteligentes</dc:title>
  <dc:creator>Victor Hugo de Almeida Alicino</dc:creator>
  <cp:lastModifiedBy>Victor Hugo de Almeida Alicino</cp:lastModifiedBy>
  <cp:revision>2</cp:revision>
  <dcterms:created xsi:type="dcterms:W3CDTF">2024-04-01T07:52:58Z</dcterms:created>
  <dcterms:modified xsi:type="dcterms:W3CDTF">2025-03-27T04:11:17Z</dcterms:modified>
</cp:coreProperties>
</file>